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6858000" type="screen4x3"/>
  <p:notesSz cx="6858000" cy="9144000"/>
  <p:embeddedFontLst>
    <p:embeddedFont>
      <p:font typeface="Roboto" panose="020000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gVissCPFPGt86BD4BARJhgOil1b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BD6E37-7076-405A-A8A3-99FD19C5753E}">
  <a:tblStyle styleId="{EABD6E37-7076-405A-A8A3-99FD19C5753E}" styleName="Table_0">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CECE7"/>
          </a:solidFill>
        </a:fill>
      </a:tcStyle>
    </a:wholeTbl>
    <a:band1H>
      <a:tcTxStyle b="off" i="off"/>
      <a:tcStyle>
        <a:tcBdr/>
        <a:fill>
          <a:solidFill>
            <a:srgbClr val="F8D6CC"/>
          </a:solidFill>
        </a:fill>
      </a:tcStyle>
    </a:band1H>
    <a:band2H>
      <a:tcTxStyle b="off" i="off"/>
      <a:tcStyle>
        <a:tcBdr/>
      </a:tcStyle>
    </a:band2H>
    <a:band1V>
      <a:tcTxStyle b="off" i="off"/>
      <a:tcStyle>
        <a:tcBdr/>
        <a:fill>
          <a:solidFill>
            <a:srgbClr val="F8D6CC"/>
          </a:solidFill>
        </a:fill>
      </a:tcStyle>
    </a:band1V>
    <a:band2V>
      <a:tcTxStyle b="off" i="off"/>
      <a:tcStyle>
        <a:tcBdr/>
      </a:tcStyle>
    </a:band2V>
    <a:lastCol>
      <a:tcTxStyle b="on" i="off">
        <a:font>
          <a:latin typeface="Calibri"/>
          <a:ea typeface="Calibri"/>
          <a:cs typeface="Calibri"/>
        </a:font>
        <a:srgbClr val="FFFFFF"/>
      </a:tcTxStyle>
      <a:tcStyle>
        <a:tcBdr/>
        <a:fill>
          <a:solidFill>
            <a:srgbClr val="ED7D31"/>
          </a:solidFill>
        </a:fill>
      </a:tcStyle>
    </a:lastCol>
    <a:firstCol>
      <a:tcTxStyle b="on" i="off">
        <a:font>
          <a:latin typeface="Calibri"/>
          <a:ea typeface="Calibri"/>
          <a:cs typeface="Calibri"/>
        </a:font>
        <a:srgbClr val="FFFFFF"/>
      </a:tcTxStyle>
      <a:tcStyle>
        <a:tcBdr/>
        <a:fill>
          <a:solidFill>
            <a:srgbClr val="ED7D31"/>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ED7D31"/>
          </a:solidFill>
        </a:fill>
      </a:tcStyle>
    </a:lastRow>
    <a:seCell>
      <a:tcTxStyle b="off" i="off"/>
      <a:tcStyle>
        <a:tcBdr/>
      </a:tcStyle>
    </a:seCell>
    <a:swCell>
      <a:tcTxStyle b="off" i="off"/>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ED7D3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9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c5f5ba46e8_5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4" name="Google Shape;234;g2c5f5ba46e8_5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c5f5ba46e8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g2c5f5ba46e8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c5f5ba46e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2c5f5ba46e8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7" name="Google Shape;257;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6" name="Google Shape;17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4" name="Google Shape;184;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0" name="Google Shape;190;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4" name="Google Shape;204;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c1380bef31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g2c1380bef31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6" name="Google Shape;216;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2" name="Google Shape;22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3"/>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4"/>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4"/>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5"/>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5"/>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1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1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2"/>
        <p:cNvGrpSpPr/>
        <p:nvPr/>
      </p:nvGrpSpPr>
      <p:grpSpPr>
        <a:xfrm>
          <a:off x="0" y="0"/>
          <a:ext cx="0" cy="0"/>
          <a:chOff x="0" y="0"/>
          <a:chExt cx="0" cy="0"/>
        </a:xfrm>
      </p:grpSpPr>
      <p:sp>
        <p:nvSpPr>
          <p:cNvPr id="93" name="Google Shape;93;p16"/>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6"/>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5" name="Google Shape;95;p1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1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7"/>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01" name="Google Shape;101;p1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1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18"/>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7" name="Google Shape;107;p18"/>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1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1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1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1"/>
        <p:cNvGrpSpPr/>
        <p:nvPr/>
      </p:nvGrpSpPr>
      <p:grpSpPr>
        <a:xfrm>
          <a:off x="0" y="0"/>
          <a:ext cx="0" cy="0"/>
          <a:chOff x="0" y="0"/>
          <a:chExt cx="0" cy="0"/>
        </a:xfrm>
      </p:grpSpPr>
      <p:sp>
        <p:nvSpPr>
          <p:cNvPr id="112" name="Google Shape;112;p19"/>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9"/>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4" name="Google Shape;114;p19"/>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19"/>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16" name="Google Shape;116;p19"/>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1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1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1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2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2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Google Shape;130;p22"/>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22"/>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2" name="Google Shape;132;p22"/>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3" name="Google Shape;133;p2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2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2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6"/>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6"/>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2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23"/>
          <p:cNvSpPr>
            <a:spLocks noGrp="1"/>
          </p:cNvSpPr>
          <p:nvPr>
            <p:ph type="pic" idx="2"/>
          </p:nvPr>
        </p:nvSpPr>
        <p:spPr>
          <a:xfrm>
            <a:off x="3887391" y="987426"/>
            <a:ext cx="4629150" cy="4873625"/>
          </a:xfrm>
          <a:prstGeom prst="rect">
            <a:avLst/>
          </a:prstGeom>
          <a:noFill/>
          <a:ln>
            <a:noFill/>
          </a:ln>
        </p:spPr>
      </p:sp>
      <p:sp>
        <p:nvSpPr>
          <p:cNvPr id="139" name="Google Shape;139;p23"/>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0" name="Google Shape;140;p2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2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2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24"/>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2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2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2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9"/>
        <p:cNvGrpSpPr/>
        <p:nvPr/>
      </p:nvGrpSpPr>
      <p:grpSpPr>
        <a:xfrm>
          <a:off x="0" y="0"/>
          <a:ext cx="0" cy="0"/>
          <a:chOff x="0" y="0"/>
          <a:chExt cx="0" cy="0"/>
        </a:xfrm>
      </p:grpSpPr>
      <p:sp>
        <p:nvSpPr>
          <p:cNvPr id="150" name="Google Shape;150;p25"/>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25"/>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2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2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2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27"/>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7"/>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2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2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8"/>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8"/>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8"/>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2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9"/>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9"/>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9"/>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9"/>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9"/>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3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3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3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2"/>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2"/>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2"/>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3"/>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3"/>
          <p:cNvSpPr>
            <a:spLocks noGrp="1"/>
          </p:cNvSpPr>
          <p:nvPr>
            <p:ph type="pic" idx="2"/>
          </p:nvPr>
        </p:nvSpPr>
        <p:spPr>
          <a:xfrm>
            <a:off x="3887391" y="987426"/>
            <a:ext cx="4629150" cy="4873625"/>
          </a:xfrm>
          <a:prstGeom prst="rect">
            <a:avLst/>
          </a:prstGeom>
          <a:noFill/>
          <a:ln>
            <a:noFill/>
          </a:ln>
        </p:spPr>
      </p:sp>
      <p:sp>
        <p:nvSpPr>
          <p:cNvPr id="64" name="Google Shape;64;p33"/>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2"/>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2" name="Google Shape;82;p14"/>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p1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p1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1"/>
          <p:cNvPicPr preferRelativeResize="0"/>
          <p:nvPr/>
        </p:nvPicPr>
        <p:blipFill rotWithShape="1">
          <a:blip r:embed="rId3">
            <a:alphaModFix/>
          </a:blip>
          <a:srcRect/>
          <a:stretch/>
        </p:blipFill>
        <p:spPr>
          <a:xfrm>
            <a:off x="34724" y="222459"/>
            <a:ext cx="1576959" cy="1455124"/>
          </a:xfrm>
          <a:prstGeom prst="rect">
            <a:avLst/>
          </a:prstGeom>
          <a:noFill/>
          <a:ln>
            <a:noFill/>
          </a:ln>
        </p:spPr>
      </p:pic>
      <p:pic>
        <p:nvPicPr>
          <p:cNvPr id="160" name="Google Shape;160;p1" descr="Anna University - Wikipedia"/>
          <p:cNvPicPr preferRelativeResize="0"/>
          <p:nvPr/>
        </p:nvPicPr>
        <p:blipFill rotWithShape="1">
          <a:blip r:embed="rId4">
            <a:alphaModFix/>
          </a:blip>
          <a:srcRect/>
          <a:stretch/>
        </p:blipFill>
        <p:spPr>
          <a:xfrm>
            <a:off x="7615085" y="128368"/>
            <a:ext cx="1306884" cy="1387443"/>
          </a:xfrm>
          <a:prstGeom prst="rect">
            <a:avLst/>
          </a:prstGeom>
          <a:noFill/>
          <a:ln>
            <a:noFill/>
          </a:ln>
        </p:spPr>
      </p:pic>
      <p:sp>
        <p:nvSpPr>
          <p:cNvPr id="161" name="Google Shape;161;p1"/>
          <p:cNvSpPr txBox="1"/>
          <p:nvPr/>
        </p:nvSpPr>
        <p:spPr>
          <a:xfrm>
            <a:off x="1128419" y="1800692"/>
            <a:ext cx="702004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030A0"/>
              </a:buClr>
              <a:buSzPts val="2400"/>
              <a:buFont typeface="Times New Roman"/>
              <a:buNone/>
            </a:pPr>
            <a:r>
              <a:rPr lang="en-US" sz="2400" b="1" i="0" u="none" strike="noStrike" cap="none">
                <a:solidFill>
                  <a:srgbClr val="7030A0"/>
                </a:solidFill>
                <a:latin typeface="Times New Roman"/>
                <a:ea typeface="Times New Roman"/>
                <a:cs typeface="Times New Roman"/>
                <a:sym typeface="Times New Roman"/>
              </a:rPr>
              <a:t>Department of Computer Science and Engineering </a:t>
            </a:r>
            <a:endParaRPr sz="2400" b="1" i="0" u="none" strike="noStrike" cap="none">
              <a:solidFill>
                <a:srgbClr val="7030A0"/>
              </a:solidFill>
              <a:latin typeface="Calibri"/>
              <a:ea typeface="Calibri"/>
              <a:cs typeface="Calibri"/>
              <a:sym typeface="Calibri"/>
            </a:endParaRPr>
          </a:p>
        </p:txBody>
      </p:sp>
      <p:sp>
        <p:nvSpPr>
          <p:cNvPr id="162" name="Google Shape;162;p1"/>
          <p:cNvSpPr txBox="1"/>
          <p:nvPr/>
        </p:nvSpPr>
        <p:spPr>
          <a:xfrm>
            <a:off x="877407" y="5463912"/>
            <a:ext cx="393872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Times New Roman"/>
              <a:buNone/>
            </a:pPr>
            <a:r>
              <a:rPr lang="en-US" sz="1800" b="1" i="0" u="none" strike="noStrike" cap="none">
                <a:solidFill>
                  <a:srgbClr val="000000"/>
                </a:solidFill>
                <a:latin typeface="Times New Roman"/>
                <a:ea typeface="Times New Roman"/>
                <a:cs typeface="Times New Roman"/>
                <a:sym typeface="Times New Roman"/>
              </a:rPr>
              <a:t>Guide Name &amp; Designation	</a:t>
            </a:r>
            <a:endParaRPr sz="1800" b="1" i="0" u="none" strike="noStrike" cap="none">
              <a:solidFill>
                <a:srgbClr val="000000"/>
              </a:solidFill>
              <a:latin typeface="Times New Roman"/>
              <a:ea typeface="Times New Roman"/>
              <a:cs typeface="Times New Roman"/>
              <a:sym typeface="Times New Roman"/>
            </a:endParaRPr>
          </a:p>
        </p:txBody>
      </p:sp>
      <p:sp>
        <p:nvSpPr>
          <p:cNvPr id="163" name="Google Shape;163;p1"/>
          <p:cNvSpPr txBox="1"/>
          <p:nvPr/>
        </p:nvSpPr>
        <p:spPr>
          <a:xfrm>
            <a:off x="2064056" y="3443620"/>
            <a:ext cx="48027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Times New Roman"/>
              <a:buNone/>
            </a:pPr>
            <a:r>
              <a:rPr lang="en-US" sz="1800" b="1" i="0" u="none" strike="noStrike" cap="none">
                <a:solidFill>
                  <a:srgbClr val="000000"/>
                </a:solidFill>
                <a:latin typeface="Times New Roman"/>
                <a:ea typeface="Times New Roman"/>
                <a:cs typeface="Times New Roman"/>
                <a:sym typeface="Times New Roman"/>
              </a:rPr>
              <a:t>Team Members Name           Register Number</a:t>
            </a:r>
            <a:endParaRPr sz="1800" b="1" i="0" u="none" strike="noStrike" cap="none">
              <a:solidFill>
                <a:srgbClr val="000000"/>
              </a:solidFill>
              <a:latin typeface="Times New Roman"/>
              <a:ea typeface="Times New Roman"/>
              <a:cs typeface="Times New Roman"/>
              <a:sym typeface="Times New Roman"/>
            </a:endParaRPr>
          </a:p>
        </p:txBody>
      </p:sp>
      <p:sp>
        <p:nvSpPr>
          <p:cNvPr id="164" name="Google Shape;164;p1"/>
          <p:cNvSpPr txBox="1"/>
          <p:nvPr/>
        </p:nvSpPr>
        <p:spPr>
          <a:xfrm>
            <a:off x="5015884" y="5452962"/>
            <a:ext cx="354219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Times New Roman"/>
              <a:buNone/>
            </a:pPr>
            <a:r>
              <a:rPr lang="en-US" sz="1800" b="1" i="0" u="none" strike="noStrike" cap="none">
                <a:solidFill>
                  <a:srgbClr val="000000"/>
                </a:solidFill>
                <a:latin typeface="Times New Roman"/>
                <a:ea typeface="Times New Roman"/>
                <a:cs typeface="Times New Roman"/>
                <a:sym typeface="Times New Roman"/>
              </a:rPr>
              <a:t>Coordinator Name &amp; Designation</a:t>
            </a:r>
            <a:endParaRPr sz="1800" b="1" i="0" u="none" strike="noStrike" cap="none">
              <a:solidFill>
                <a:srgbClr val="000000"/>
              </a:solidFill>
              <a:latin typeface="Times New Roman"/>
              <a:ea typeface="Times New Roman"/>
              <a:cs typeface="Times New Roman"/>
              <a:sym typeface="Times New Roman"/>
            </a:endParaRPr>
          </a:p>
        </p:txBody>
      </p:sp>
      <p:pic>
        <p:nvPicPr>
          <p:cNvPr id="165" name="Google Shape;165;p1"/>
          <p:cNvPicPr preferRelativeResize="0"/>
          <p:nvPr/>
        </p:nvPicPr>
        <p:blipFill rotWithShape="1">
          <a:blip r:embed="rId5">
            <a:alphaModFix/>
          </a:blip>
          <a:srcRect/>
          <a:stretch/>
        </p:blipFill>
        <p:spPr>
          <a:xfrm>
            <a:off x="1398494" y="290432"/>
            <a:ext cx="6133822" cy="1243232"/>
          </a:xfrm>
          <a:prstGeom prst="rect">
            <a:avLst/>
          </a:prstGeom>
          <a:noFill/>
          <a:ln>
            <a:noFill/>
          </a:ln>
        </p:spPr>
      </p:pic>
      <p:sp>
        <p:nvSpPr>
          <p:cNvPr id="168" name="Google Shape;168;p1"/>
          <p:cNvSpPr txBox="1"/>
          <p:nvPr/>
        </p:nvSpPr>
        <p:spPr>
          <a:xfrm>
            <a:off x="497700" y="2385475"/>
            <a:ext cx="8148600" cy="923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sng" strike="noStrike" cap="none">
                <a:solidFill>
                  <a:srgbClr val="595959"/>
                </a:solidFill>
                <a:latin typeface="Calibri"/>
                <a:ea typeface="Calibri"/>
                <a:cs typeface="Calibri"/>
                <a:sym typeface="Calibri"/>
              </a:rPr>
              <a:t>NETWORK INTRUSION DETECTION SYSTEM ANLYTICS USING MEMORY BASED LEARNING APPROACHES</a:t>
            </a:r>
            <a:endParaRPr sz="2400" b="0" i="0" u="none" strike="noStrike" cap="none">
              <a:solidFill>
                <a:srgbClr val="595959"/>
              </a:solidFill>
              <a:latin typeface="Calibri"/>
              <a:ea typeface="Calibri"/>
              <a:cs typeface="Calibri"/>
              <a:sym typeface="Calibri"/>
            </a:endParaRPr>
          </a:p>
        </p:txBody>
      </p:sp>
      <p:sp>
        <p:nvSpPr>
          <p:cNvPr id="169" name="Google Shape;169;p1"/>
          <p:cNvSpPr txBox="1"/>
          <p:nvPr/>
        </p:nvSpPr>
        <p:spPr>
          <a:xfrm>
            <a:off x="2557988" y="3972363"/>
            <a:ext cx="42744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Times New Roman"/>
              <a:buNone/>
            </a:pPr>
            <a:r>
              <a:rPr lang="en-US" sz="1800" b="0" i="0" u="none" strike="noStrike" cap="none">
                <a:solidFill>
                  <a:srgbClr val="000000"/>
                </a:solidFill>
                <a:latin typeface="Times New Roman"/>
                <a:ea typeface="Times New Roman"/>
                <a:cs typeface="Times New Roman"/>
                <a:sym typeface="Times New Roman"/>
              </a:rPr>
              <a:t>Jenish Rojin S            211420104111</a:t>
            </a:r>
            <a:endParaRPr sz="1800" b="0" i="0" u="none" strike="noStrike" cap="none">
              <a:solidFill>
                <a:srgbClr val="000000"/>
              </a:solidFill>
              <a:latin typeface="Times New Roman"/>
              <a:ea typeface="Times New Roman"/>
              <a:cs typeface="Times New Roman"/>
              <a:sym typeface="Times New Roman"/>
            </a:endParaRPr>
          </a:p>
        </p:txBody>
      </p:sp>
      <p:sp>
        <p:nvSpPr>
          <p:cNvPr id="170" name="Google Shape;170;p1"/>
          <p:cNvSpPr txBox="1"/>
          <p:nvPr/>
        </p:nvSpPr>
        <p:spPr>
          <a:xfrm>
            <a:off x="2249938" y="4388000"/>
            <a:ext cx="45381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Times New Roman"/>
              <a:buNone/>
            </a:pPr>
            <a:r>
              <a:rPr lang="en-US" sz="1800" b="0" i="0" u="none" strike="noStrike" cap="none">
                <a:solidFill>
                  <a:srgbClr val="000000"/>
                </a:solidFill>
                <a:latin typeface="Times New Roman"/>
                <a:ea typeface="Times New Roman"/>
                <a:cs typeface="Times New Roman"/>
                <a:sym typeface="Times New Roman"/>
              </a:rPr>
              <a:t>Kesavaraman M R            211420104131</a:t>
            </a:r>
            <a:endParaRPr sz="1800" b="0" i="0" u="none" strike="noStrike" cap="none">
              <a:solidFill>
                <a:srgbClr val="000000"/>
              </a:solidFill>
              <a:latin typeface="Times New Roman"/>
              <a:ea typeface="Times New Roman"/>
              <a:cs typeface="Times New Roman"/>
              <a:sym typeface="Times New Roman"/>
            </a:endParaRPr>
          </a:p>
        </p:txBody>
      </p:sp>
      <p:sp>
        <p:nvSpPr>
          <p:cNvPr id="171" name="Google Shape;171;p1"/>
          <p:cNvSpPr txBox="1"/>
          <p:nvPr/>
        </p:nvSpPr>
        <p:spPr>
          <a:xfrm>
            <a:off x="2928061" y="4805775"/>
            <a:ext cx="39387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Times New Roman"/>
              <a:buNone/>
            </a:pPr>
            <a:r>
              <a:rPr lang="en-US" sz="1800" b="0" i="0" u="none" strike="noStrike" cap="none">
                <a:solidFill>
                  <a:srgbClr val="000000"/>
                </a:solidFill>
                <a:latin typeface="Times New Roman"/>
                <a:ea typeface="Times New Roman"/>
                <a:cs typeface="Times New Roman"/>
                <a:sym typeface="Times New Roman"/>
              </a:rPr>
              <a:t>Lingesh P            211420104147</a:t>
            </a:r>
            <a:endParaRPr sz="1800" b="0" i="0" u="none" strike="noStrike" cap="none">
              <a:solidFill>
                <a:srgbClr val="000000"/>
              </a:solidFill>
              <a:latin typeface="Times New Roman"/>
              <a:ea typeface="Times New Roman"/>
              <a:cs typeface="Times New Roman"/>
              <a:sym typeface="Times New Roman"/>
            </a:endParaRPr>
          </a:p>
        </p:txBody>
      </p:sp>
      <p:sp>
        <p:nvSpPr>
          <p:cNvPr id="172" name="Google Shape;172;p1"/>
          <p:cNvSpPr txBox="1"/>
          <p:nvPr/>
        </p:nvSpPr>
        <p:spPr>
          <a:xfrm>
            <a:off x="1181450" y="5118150"/>
            <a:ext cx="2193000" cy="461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Calibri"/>
                <a:ea typeface="Calibri"/>
                <a:cs typeface="Calibri"/>
                <a:sym typeface="Calibri"/>
              </a:rPr>
              <a:t>Mr. A N Sasikumar</a:t>
            </a:r>
            <a:endParaRPr sz="2000" b="0" i="0" u="none" strike="noStrike" cap="none">
              <a:solidFill>
                <a:schemeClr val="dk1"/>
              </a:solidFill>
              <a:latin typeface="Calibri"/>
              <a:ea typeface="Calibri"/>
              <a:cs typeface="Calibri"/>
              <a:sym typeface="Calibri"/>
            </a:endParaRPr>
          </a:p>
        </p:txBody>
      </p:sp>
      <p:sp>
        <p:nvSpPr>
          <p:cNvPr id="173" name="Google Shape;173;p1"/>
          <p:cNvSpPr txBox="1"/>
          <p:nvPr/>
        </p:nvSpPr>
        <p:spPr>
          <a:xfrm>
            <a:off x="5769599" y="5118163"/>
            <a:ext cx="2378861" cy="461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Calibri"/>
                <a:ea typeface="Calibri"/>
                <a:cs typeface="Calibri"/>
                <a:sym typeface="Calibri"/>
              </a:rPr>
              <a:t>Dr. G Senthil Kumar</a:t>
            </a:r>
            <a:endParaRPr sz="2000" b="0" i="0" u="none" strike="noStrike" cap="none" dirty="0">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DE1E39DE-4166-489E-C08C-AE3D7DFA70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9"/>
          <p:cNvSpPr txBox="1">
            <a:spLocks noGrp="1"/>
          </p:cNvSpPr>
          <p:nvPr>
            <p:ph type="title"/>
          </p:nvPr>
        </p:nvSpPr>
        <p:spPr>
          <a:xfrm>
            <a:off x="628650" y="165991"/>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System Implementation</a:t>
            </a:r>
            <a:endParaRPr>
              <a:solidFill>
                <a:srgbClr val="C00000"/>
              </a:solidFill>
              <a:latin typeface="Calibri"/>
              <a:ea typeface="Calibri"/>
              <a:cs typeface="Calibri"/>
              <a:sym typeface="Calibri"/>
            </a:endParaRPr>
          </a:p>
        </p:txBody>
      </p:sp>
      <p:pic>
        <p:nvPicPr>
          <p:cNvPr id="231" name="Google Shape;231;p9"/>
          <p:cNvPicPr preferRelativeResize="0"/>
          <p:nvPr/>
        </p:nvPicPr>
        <p:blipFill rotWithShape="1">
          <a:blip r:embed="rId3">
            <a:alphaModFix/>
          </a:blip>
          <a:srcRect/>
          <a:stretch/>
        </p:blipFill>
        <p:spPr>
          <a:xfrm>
            <a:off x="828663" y="1272574"/>
            <a:ext cx="7686675" cy="4848225"/>
          </a:xfrm>
          <a:prstGeom prst="rect">
            <a:avLst/>
          </a:prstGeom>
          <a:noFill/>
          <a:ln>
            <a:noFill/>
          </a:ln>
        </p:spPr>
      </p:pic>
      <p:sp>
        <p:nvSpPr>
          <p:cNvPr id="2" name="Slide Number Placeholder 1">
            <a:extLst>
              <a:ext uri="{FF2B5EF4-FFF2-40B4-BE49-F238E27FC236}">
                <a16:creationId xmlns:a16="http://schemas.microsoft.com/office/drawing/2014/main" id="{5435073E-5F89-AD63-36FC-C7B3B365742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2c5f5ba46e8_5_0"/>
          <p:cNvSpPr txBox="1">
            <a:spLocks noGrp="1"/>
          </p:cNvSpPr>
          <p:nvPr>
            <p:ph type="title"/>
          </p:nvPr>
        </p:nvSpPr>
        <p:spPr>
          <a:xfrm>
            <a:off x="628650" y="165991"/>
            <a:ext cx="7886700" cy="5304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dirty="0">
                <a:solidFill>
                  <a:srgbClr val="C00000"/>
                </a:solidFill>
              </a:rPr>
              <a:t>Conclusion</a:t>
            </a:r>
            <a:r>
              <a:rPr lang="en-US" dirty="0">
                <a:solidFill>
                  <a:srgbClr val="C00000"/>
                </a:solidFill>
                <a:latin typeface="Calibri"/>
                <a:ea typeface="Calibri"/>
                <a:cs typeface="Calibri"/>
                <a:sym typeface="Calibri"/>
              </a:rPr>
              <a:t> &amp; Discussion</a:t>
            </a:r>
            <a:endParaRPr dirty="0">
              <a:solidFill>
                <a:srgbClr val="C00000"/>
              </a:solidFill>
              <a:latin typeface="Calibri"/>
              <a:ea typeface="Calibri"/>
              <a:cs typeface="Calibri"/>
              <a:sym typeface="Calibri"/>
            </a:endParaRPr>
          </a:p>
        </p:txBody>
      </p:sp>
      <p:sp>
        <p:nvSpPr>
          <p:cNvPr id="237" name="Google Shape;237;g2c5f5ba46e8_5_0"/>
          <p:cNvSpPr txBox="1"/>
          <p:nvPr/>
        </p:nvSpPr>
        <p:spPr>
          <a:xfrm>
            <a:off x="906875" y="826600"/>
            <a:ext cx="7690800" cy="5465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2800" b="0" i="0" u="none" strike="noStrike" cap="none">
              <a:solidFill>
                <a:schemeClr val="dk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800"/>
              <a:buFont typeface="Calibri"/>
              <a:buChar char="●"/>
            </a:pPr>
            <a:r>
              <a:rPr lang="en-US" sz="1800" b="0" i="0" u="none" strike="noStrike" cap="none">
                <a:solidFill>
                  <a:schemeClr val="dk1"/>
                </a:solidFill>
                <a:latin typeface="Calibri"/>
                <a:ea typeface="Calibri"/>
                <a:cs typeface="Calibri"/>
                <a:sym typeface="Calibri"/>
              </a:rPr>
              <a:t>In conclusion, this project has successfully addressed the objective of developing an effective Intrusion Detection System (IDS) utilizing learning-based approaches for monitoring network activities.</a:t>
            </a:r>
            <a:endParaRPr sz="1800" b="0" i="0" u="none" strike="noStrike" cap="none">
              <a:solidFill>
                <a:schemeClr val="dk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800"/>
              <a:buFont typeface="Calibri"/>
              <a:buChar char="●"/>
            </a:pPr>
            <a:r>
              <a:rPr lang="en-US" sz="1800" b="0" i="0" u="none" strike="noStrike" cap="none">
                <a:solidFill>
                  <a:schemeClr val="dk1"/>
                </a:solidFill>
                <a:latin typeface="Calibri"/>
                <a:ea typeface="Calibri"/>
                <a:cs typeface="Calibri"/>
                <a:sym typeface="Calibri"/>
              </a:rPr>
              <a:t>Through the implementation of this system, the capability to promptly detect suspicious or potentially malicious actions within the network has been significantly enhanced, providing security operations center (SOC) analysts and incident responders with early alerts for proactive threat mitigation.</a:t>
            </a:r>
            <a:endParaRPr sz="1800" b="0" i="0" u="none" strike="noStrike" cap="none">
              <a:solidFill>
                <a:schemeClr val="dk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800"/>
              <a:buFont typeface="Calibri"/>
              <a:buChar char="●"/>
            </a:pPr>
            <a:r>
              <a:rPr lang="en-US" sz="1800" b="0" i="0" u="none" strike="noStrike" cap="none">
                <a:solidFill>
                  <a:schemeClr val="dk1"/>
                </a:solidFill>
                <a:latin typeface="Calibri"/>
                <a:ea typeface="Calibri"/>
                <a:cs typeface="Calibri"/>
                <a:sym typeface="Calibri"/>
              </a:rPr>
              <a:t>Moving forward, future work could focus on several avenues for improvement. Firstly, refining the machine learning algorithms used in the IDS to enhance accuracy and reduce false positives will be crucial.</a:t>
            </a:r>
            <a:endParaRPr sz="1800" b="0" i="0" u="none" strike="noStrike" cap="none">
              <a:solidFill>
                <a:schemeClr val="dk1"/>
              </a:solidFill>
              <a:latin typeface="Calibri"/>
              <a:ea typeface="Calibri"/>
              <a:cs typeface="Calibri"/>
              <a:sym typeface="Calibri"/>
            </a:endParaRPr>
          </a:p>
          <a:p>
            <a:pPr marL="457200" marR="0" lvl="0" indent="-374650" algn="l" rtl="0">
              <a:lnSpc>
                <a:spcPct val="100000"/>
              </a:lnSpc>
              <a:spcBef>
                <a:spcPts val="0"/>
              </a:spcBef>
              <a:spcAft>
                <a:spcPts val="0"/>
              </a:spcAft>
              <a:buClr>
                <a:schemeClr val="dk1"/>
              </a:buClr>
              <a:buSzPts val="2300"/>
              <a:buFont typeface="Calibri"/>
              <a:buChar char="●"/>
            </a:pPr>
            <a:r>
              <a:rPr lang="en-US" sz="1800" b="0" i="0" u="none" strike="noStrike" cap="none">
                <a:solidFill>
                  <a:schemeClr val="dk1"/>
                </a:solidFill>
                <a:latin typeface="Calibri"/>
                <a:ea typeface="Calibri"/>
                <a:cs typeface="Calibri"/>
                <a:sym typeface="Calibri"/>
              </a:rPr>
              <a:t>Additionally, expanding the scope of the IDS to cover a broader range of network protocols and behaviors could further strengthen its effectiveness</a:t>
            </a:r>
            <a:endParaRPr sz="23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C978DDA5-0C77-4959-5333-79C28BAB7D8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2c5f5ba46e8_1_0"/>
          <p:cNvSpPr txBox="1">
            <a:spLocks noGrp="1"/>
          </p:cNvSpPr>
          <p:nvPr>
            <p:ph type="title"/>
          </p:nvPr>
        </p:nvSpPr>
        <p:spPr>
          <a:xfrm>
            <a:off x="628650" y="165991"/>
            <a:ext cx="7886700" cy="5304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Screenshots</a:t>
            </a:r>
            <a:endParaRPr>
              <a:solidFill>
                <a:srgbClr val="C00000"/>
              </a:solidFill>
              <a:latin typeface="Calibri"/>
              <a:ea typeface="Calibri"/>
              <a:cs typeface="Calibri"/>
              <a:sym typeface="Calibri"/>
            </a:endParaRPr>
          </a:p>
        </p:txBody>
      </p:sp>
      <p:pic>
        <p:nvPicPr>
          <p:cNvPr id="243" name="Google Shape;243;g2c5f5ba46e8_1_0"/>
          <p:cNvPicPr preferRelativeResize="0"/>
          <p:nvPr/>
        </p:nvPicPr>
        <p:blipFill rotWithShape="1">
          <a:blip r:embed="rId3">
            <a:alphaModFix/>
          </a:blip>
          <a:srcRect/>
          <a:stretch/>
        </p:blipFill>
        <p:spPr>
          <a:xfrm>
            <a:off x="375325" y="3718673"/>
            <a:ext cx="4196674" cy="2360629"/>
          </a:xfrm>
          <a:prstGeom prst="rect">
            <a:avLst/>
          </a:prstGeom>
          <a:noFill/>
          <a:ln>
            <a:noFill/>
          </a:ln>
        </p:spPr>
      </p:pic>
      <p:pic>
        <p:nvPicPr>
          <p:cNvPr id="244" name="Google Shape;244;g2c5f5ba46e8_1_0"/>
          <p:cNvPicPr preferRelativeResize="0"/>
          <p:nvPr/>
        </p:nvPicPr>
        <p:blipFill rotWithShape="1">
          <a:blip r:embed="rId4">
            <a:alphaModFix/>
          </a:blip>
          <a:srcRect/>
          <a:stretch/>
        </p:blipFill>
        <p:spPr>
          <a:xfrm>
            <a:off x="2547638" y="950946"/>
            <a:ext cx="4196674" cy="2360629"/>
          </a:xfrm>
          <a:prstGeom prst="rect">
            <a:avLst/>
          </a:prstGeom>
          <a:noFill/>
          <a:ln>
            <a:noFill/>
          </a:ln>
        </p:spPr>
      </p:pic>
      <p:pic>
        <p:nvPicPr>
          <p:cNvPr id="245" name="Google Shape;245;g2c5f5ba46e8_1_0"/>
          <p:cNvPicPr preferRelativeResize="0"/>
          <p:nvPr/>
        </p:nvPicPr>
        <p:blipFill rotWithShape="1">
          <a:blip r:embed="rId5">
            <a:alphaModFix/>
          </a:blip>
          <a:srcRect/>
          <a:stretch/>
        </p:blipFill>
        <p:spPr>
          <a:xfrm>
            <a:off x="4695061" y="3718673"/>
            <a:ext cx="4190924" cy="2360629"/>
          </a:xfrm>
          <a:prstGeom prst="rect">
            <a:avLst/>
          </a:prstGeom>
          <a:noFill/>
          <a:ln>
            <a:noFill/>
          </a:ln>
        </p:spPr>
      </p:pic>
      <p:sp>
        <p:nvSpPr>
          <p:cNvPr id="246" name="Google Shape;246;g2c5f5ba46e8_1_0"/>
          <p:cNvSpPr txBox="1"/>
          <p:nvPr/>
        </p:nvSpPr>
        <p:spPr>
          <a:xfrm>
            <a:off x="2858000" y="3205200"/>
            <a:ext cx="3888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a:solidFill>
                  <a:schemeClr val="dk1"/>
                </a:solidFill>
                <a:latin typeface="Calibri"/>
                <a:ea typeface="Calibri"/>
                <a:cs typeface="Calibri"/>
                <a:sym typeface="Calibri"/>
              </a:rPr>
              <a:t>Login and Register Page</a:t>
            </a:r>
            <a:endParaRPr sz="2800">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96D39281-65D0-8BF5-D7F6-75D671F84ED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g2c5f5ba46e8_3_0"/>
          <p:cNvPicPr preferRelativeResize="0"/>
          <p:nvPr/>
        </p:nvPicPr>
        <p:blipFill rotWithShape="1">
          <a:blip r:embed="rId3">
            <a:alphaModFix/>
          </a:blip>
          <a:srcRect/>
          <a:stretch/>
        </p:blipFill>
        <p:spPr>
          <a:xfrm>
            <a:off x="4739177" y="1071170"/>
            <a:ext cx="4096691" cy="2305072"/>
          </a:xfrm>
          <a:prstGeom prst="rect">
            <a:avLst/>
          </a:prstGeom>
          <a:noFill/>
          <a:ln>
            <a:noFill/>
          </a:ln>
        </p:spPr>
      </p:pic>
      <p:pic>
        <p:nvPicPr>
          <p:cNvPr id="252" name="Google Shape;252;g2c5f5ba46e8_3_0"/>
          <p:cNvPicPr preferRelativeResize="0"/>
          <p:nvPr/>
        </p:nvPicPr>
        <p:blipFill rotWithShape="1">
          <a:blip r:embed="rId4">
            <a:alphaModFix/>
          </a:blip>
          <a:srcRect/>
          <a:stretch/>
        </p:blipFill>
        <p:spPr>
          <a:xfrm>
            <a:off x="2192350" y="3664300"/>
            <a:ext cx="4867699" cy="2735647"/>
          </a:xfrm>
          <a:prstGeom prst="rect">
            <a:avLst/>
          </a:prstGeom>
          <a:noFill/>
          <a:ln>
            <a:noFill/>
          </a:ln>
        </p:spPr>
      </p:pic>
      <p:pic>
        <p:nvPicPr>
          <p:cNvPr id="253" name="Google Shape;253;g2c5f5ba46e8_3_0"/>
          <p:cNvPicPr preferRelativeResize="0"/>
          <p:nvPr/>
        </p:nvPicPr>
        <p:blipFill rotWithShape="1">
          <a:blip r:embed="rId5">
            <a:alphaModFix/>
          </a:blip>
          <a:srcRect/>
          <a:stretch/>
        </p:blipFill>
        <p:spPr>
          <a:xfrm>
            <a:off x="377150" y="1071175"/>
            <a:ext cx="4216851" cy="2305075"/>
          </a:xfrm>
          <a:prstGeom prst="rect">
            <a:avLst/>
          </a:prstGeom>
          <a:noFill/>
          <a:ln>
            <a:noFill/>
          </a:ln>
        </p:spPr>
      </p:pic>
      <p:sp>
        <p:nvSpPr>
          <p:cNvPr id="254" name="Google Shape;254;g2c5f5ba46e8_3_0"/>
          <p:cNvSpPr txBox="1"/>
          <p:nvPr/>
        </p:nvSpPr>
        <p:spPr>
          <a:xfrm>
            <a:off x="628650" y="365126"/>
            <a:ext cx="7886700" cy="6306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None/>
            </a:pPr>
            <a:r>
              <a:rPr lang="en-US" sz="4000">
                <a:solidFill>
                  <a:srgbClr val="C00000"/>
                </a:solidFill>
                <a:latin typeface="Calibri"/>
                <a:ea typeface="Calibri"/>
                <a:cs typeface="Calibri"/>
                <a:sym typeface="Calibri"/>
              </a:rPr>
              <a:t>Prediction Values and Output</a:t>
            </a:r>
            <a:endParaRPr sz="4000">
              <a:solidFill>
                <a:srgbClr val="C00000"/>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8E235DCC-C7E3-CA73-A561-3FD6B7F1083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11"/>
          <p:cNvSpPr txBox="1">
            <a:spLocks noGrp="1"/>
          </p:cNvSpPr>
          <p:nvPr>
            <p:ph type="title"/>
          </p:nvPr>
        </p:nvSpPr>
        <p:spPr>
          <a:xfrm>
            <a:off x="628650" y="165991"/>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Reference Paper/ URL</a:t>
            </a:r>
            <a:endParaRPr>
              <a:solidFill>
                <a:srgbClr val="C00000"/>
              </a:solidFill>
              <a:latin typeface="Calibri"/>
              <a:ea typeface="Calibri"/>
              <a:cs typeface="Calibri"/>
              <a:sym typeface="Calibri"/>
            </a:endParaRPr>
          </a:p>
        </p:txBody>
      </p:sp>
      <p:sp>
        <p:nvSpPr>
          <p:cNvPr id="260" name="Google Shape;260;p11"/>
          <p:cNvSpPr txBox="1"/>
          <p:nvPr/>
        </p:nvSpPr>
        <p:spPr>
          <a:xfrm>
            <a:off x="508000" y="4450700"/>
            <a:ext cx="78867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endParaRPr sz="1800" b="0" i="0" u="none" strike="noStrike" cap="none">
              <a:solidFill>
                <a:schemeClr val="dk1"/>
              </a:solidFill>
              <a:highlight>
                <a:srgbClr val="FFFFFF"/>
              </a:highlight>
              <a:latin typeface="Calibri"/>
              <a:ea typeface="Calibri"/>
              <a:cs typeface="Calibri"/>
              <a:sym typeface="Calibri"/>
            </a:endParaRPr>
          </a:p>
        </p:txBody>
      </p:sp>
      <p:sp>
        <p:nvSpPr>
          <p:cNvPr id="261" name="Google Shape;261;p11"/>
          <p:cNvSpPr txBox="1"/>
          <p:nvPr/>
        </p:nvSpPr>
        <p:spPr>
          <a:xfrm>
            <a:off x="781050" y="1349525"/>
            <a:ext cx="7597200" cy="367560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chemeClr val="dk1"/>
              </a:buClr>
              <a:buSzPts val="1800"/>
              <a:buFont typeface="Calibri"/>
              <a:buAutoNum type="arabicPeriod"/>
            </a:pPr>
            <a:r>
              <a:rPr lang="en-US" sz="1800" b="0" i="0" u="none" strike="noStrike" cap="none">
                <a:solidFill>
                  <a:schemeClr val="dk1"/>
                </a:solidFill>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Md. Alamin Talukdera, Khondokar Fida Hasanb, Md. Manowarul Islama, Md Ashraf Uddina, Arnisha Akhtera, Mohammad Abu Yousufc, Fares Alharbid, Mohammad Ali Moni.   “A Dependable Hybrid Machine Learning Model for Network Intrusion Detection”</a:t>
            </a:r>
            <a:r>
              <a:rPr lang="en-US" sz="1800" b="0" i="0" u="none" strike="noStrike" cap="none">
                <a:solidFill>
                  <a:schemeClr val="dk1"/>
                </a:solidFill>
                <a:latin typeface="Calibri"/>
                <a:ea typeface="Calibri"/>
                <a:cs typeface="Calibri"/>
                <a:sym typeface="Calibri"/>
              </a:rPr>
              <a:t> - 2023</a:t>
            </a:r>
            <a:endParaRPr sz="1800" b="0" i="0" u="none" strike="noStrike" cap="none">
              <a:solidFill>
                <a:schemeClr val="dk1"/>
              </a:solidFill>
              <a:latin typeface="Calibri"/>
              <a:ea typeface="Calibri"/>
              <a:cs typeface="Calibri"/>
              <a:sym typeface="Calibri"/>
            </a:endParaRPr>
          </a:p>
          <a:p>
            <a:pPr marL="457200" marR="0" lvl="0" indent="-342900" algn="l" rtl="0">
              <a:lnSpc>
                <a:spcPct val="115000"/>
              </a:lnSpc>
              <a:spcBef>
                <a:spcPts val="0"/>
              </a:spcBef>
              <a:spcAft>
                <a:spcPts val="0"/>
              </a:spcAft>
              <a:buClr>
                <a:schemeClr val="dk1"/>
              </a:buClr>
              <a:buSzPts val="1800"/>
              <a:buFont typeface="Calibri"/>
              <a:buAutoNum type="arabicPeriod"/>
            </a:pPr>
            <a:r>
              <a:rPr lang="en-US" sz="1800" b="0" i="0" u="none" strike="noStrike" cap="none">
                <a:solidFill>
                  <a:schemeClr val="dk1"/>
                </a:solidFill>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rPr>
              <a:t>Vanlalruata Hnamte, Jamal Hussain ,”  DCNNBiLSTM: An Efficient Hybrid Deep Learning-Based Intrusion Detection System”.</a:t>
            </a:r>
            <a:r>
              <a:rPr lang="en-US" sz="1800" b="0" i="0" u="none" strike="noStrike" cap="none">
                <a:solidFill>
                  <a:schemeClr val="dk1"/>
                </a:solidFill>
                <a:latin typeface="Calibri"/>
                <a:ea typeface="Calibri"/>
                <a:cs typeface="Calibri"/>
                <a:sym typeface="Calibri"/>
              </a:rPr>
              <a:t> - 2023</a:t>
            </a:r>
            <a:endParaRPr sz="1800" b="0" i="0" u="none" strike="noStrike" cap="none">
              <a:solidFill>
                <a:schemeClr val="dk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800"/>
              <a:buFont typeface="Calibri"/>
              <a:buAutoNum type="arabicPeriod"/>
            </a:pPr>
            <a:r>
              <a:rPr lang="en-US" sz="1800" b="0" i="0" u="none" strike="noStrike" cap="none">
                <a:solidFill>
                  <a:schemeClr val="dk1"/>
                </a:solidFill>
                <a:latin typeface="Calibri"/>
                <a:ea typeface="Calibri"/>
                <a:cs typeface="Calibri"/>
                <a:sym typeface="Calibri"/>
              </a:rPr>
              <a:t>Saddam Hossen, Anirudh Janagam</a:t>
            </a:r>
            <a:r>
              <a:rPr lang="en-US" sz="1400" b="0" i="0" u="none" strike="noStrike" cap="none">
                <a:solidFill>
                  <a:schemeClr val="dk1"/>
                </a:solidFill>
                <a:latin typeface="Times New Roman"/>
                <a:ea typeface="Times New Roman"/>
                <a:cs typeface="Times New Roman"/>
                <a:sym typeface="Times New Roman"/>
              </a:rPr>
              <a:t> “</a:t>
            </a:r>
            <a:r>
              <a:rPr lang="en-US" sz="1800" b="0" i="0" u="none" strike="noStrike" cap="none">
                <a:solidFill>
                  <a:schemeClr val="dk1"/>
                </a:solidFill>
                <a:latin typeface="Calibri"/>
                <a:ea typeface="Calibri"/>
                <a:cs typeface="Calibri"/>
                <a:sym typeface="Calibri"/>
              </a:rPr>
              <a:t>Analysis of Network Intrusion Detection System </a:t>
            </a:r>
            <a:r>
              <a:rPr lang="en-US" sz="1800" b="0" i="0" u="none" strike="noStrike" cap="none">
                <a:solidFill>
                  <a:schemeClr val="dk1"/>
                </a:solidFill>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3"/>
                  </a:ext>
                </a:extLst>
              </a:rPr>
              <a:t>with</a:t>
            </a:r>
            <a:r>
              <a:rPr lang="en-US" sz="1800" b="0" i="0" u="none" strike="noStrike" cap="none">
                <a:solidFill>
                  <a:schemeClr val="dk1"/>
                </a:solidFill>
                <a:latin typeface="Calibri"/>
                <a:ea typeface="Calibri"/>
                <a:cs typeface="Calibri"/>
                <a:sym typeface="Calibri"/>
              </a:rPr>
              <a:t> Machine Learning Algorithms (Deep Reinforcement Learning Algorithm)” - 2018</a:t>
            </a:r>
            <a:endParaRPr sz="1800" b="0" i="0" u="none" strike="noStrike" cap="none">
              <a:solidFill>
                <a:schemeClr val="dk1"/>
              </a:solidFill>
              <a:latin typeface="Calibri"/>
              <a:ea typeface="Calibri"/>
              <a:cs typeface="Calibri"/>
              <a:sym typeface="Calibri"/>
            </a:endParaRPr>
          </a:p>
          <a:p>
            <a:pPr marL="457200" marR="0" lvl="0" indent="-342900" algn="l" rtl="0">
              <a:lnSpc>
                <a:spcPct val="115000"/>
              </a:lnSpc>
              <a:spcBef>
                <a:spcPts val="0"/>
              </a:spcBef>
              <a:spcAft>
                <a:spcPts val="0"/>
              </a:spcAft>
              <a:buClr>
                <a:schemeClr val="dk1"/>
              </a:buClr>
              <a:buSzPts val="1800"/>
              <a:buFont typeface="Calibri"/>
              <a:buAutoNum type="arabicPeriod"/>
            </a:pPr>
            <a:r>
              <a:rPr lang="en-US" sz="1800" b="0" i="0" u="none" strike="noStrike" cap="none">
                <a:solidFill>
                  <a:schemeClr val="dk1"/>
                </a:solidFill>
                <a:highlight>
                  <a:schemeClr val="lt1"/>
                </a:highlight>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4"/>
                  </a:ext>
                </a:extLst>
              </a:rPr>
              <a:t>Zeeshan Ahmad, Adnan Shahid Khan, Cheah Wai Shiang, Johari Abdullah, Farhan Ahmad”Network intrusion detection system: A systematic study of machine learning and deep learning approaches”</a:t>
            </a:r>
            <a:r>
              <a:rPr lang="en-US" sz="1800" b="0" i="0" u="none" strike="noStrike" cap="none">
                <a:solidFill>
                  <a:schemeClr val="dk1"/>
                </a:solidFill>
                <a:highlight>
                  <a:schemeClr val="lt1"/>
                </a:highlight>
                <a:latin typeface="Calibri"/>
                <a:ea typeface="Calibri"/>
                <a:cs typeface="Calibri"/>
                <a:sym typeface="Calibri"/>
              </a:rPr>
              <a:t> - 2020</a:t>
            </a:r>
            <a:endParaRPr sz="1800" b="0" i="0" u="none" strike="noStrike" cap="none">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C179AD23-8481-4D0E-CA7D-CFA79D6347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
          <p:cNvSpPr txBox="1">
            <a:spLocks noGrp="1"/>
          </p:cNvSpPr>
          <p:nvPr>
            <p:ph type="title"/>
          </p:nvPr>
        </p:nvSpPr>
        <p:spPr>
          <a:xfrm>
            <a:off x="628650" y="452862"/>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Introduction</a:t>
            </a:r>
            <a:endParaRPr>
              <a:solidFill>
                <a:srgbClr val="C00000"/>
              </a:solidFill>
              <a:latin typeface="Calibri"/>
              <a:ea typeface="Calibri"/>
              <a:cs typeface="Calibri"/>
              <a:sym typeface="Calibri"/>
            </a:endParaRPr>
          </a:p>
        </p:txBody>
      </p:sp>
      <p:sp>
        <p:nvSpPr>
          <p:cNvPr id="179" name="Google Shape;179;p2"/>
          <p:cNvSpPr txBox="1"/>
          <p:nvPr/>
        </p:nvSpPr>
        <p:spPr>
          <a:xfrm>
            <a:off x="527050" y="1237850"/>
            <a:ext cx="7886700" cy="780300"/>
          </a:xfrm>
          <a:prstGeom prst="rect">
            <a:avLst/>
          </a:prstGeom>
          <a:noFill/>
          <a:ln>
            <a:noFill/>
          </a:ln>
        </p:spPr>
        <p:txBody>
          <a:bodyPr spcFirstLastPara="1" wrap="square" lIns="91425" tIns="91425" rIns="91425" bIns="91425" anchor="t" anchorCtr="0">
            <a:spAutoFit/>
          </a:bodyPr>
          <a:lstStyle/>
          <a:p>
            <a:pPr marL="285750" marR="0" lvl="0" indent="-28321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Network Intrusion Detection Systems (NIDS) play a critical role in protecting computer networks from various security threats and attacks.</a:t>
            </a:r>
            <a:endParaRPr sz="800" b="0" i="0" u="none" strike="noStrike" cap="none">
              <a:solidFill>
                <a:srgbClr val="000000"/>
              </a:solidFill>
              <a:latin typeface="Arial"/>
              <a:ea typeface="Arial"/>
              <a:cs typeface="Arial"/>
              <a:sym typeface="Arial"/>
            </a:endParaRPr>
          </a:p>
        </p:txBody>
      </p:sp>
      <p:sp>
        <p:nvSpPr>
          <p:cNvPr id="180" name="Google Shape;180;p2"/>
          <p:cNvSpPr txBox="1"/>
          <p:nvPr/>
        </p:nvSpPr>
        <p:spPr>
          <a:xfrm>
            <a:off x="527050" y="1947000"/>
            <a:ext cx="7828500" cy="1098900"/>
          </a:xfrm>
          <a:prstGeom prst="rect">
            <a:avLst/>
          </a:prstGeom>
          <a:noFill/>
          <a:ln>
            <a:noFill/>
          </a:ln>
        </p:spPr>
        <p:txBody>
          <a:bodyPr spcFirstLastPara="1" wrap="square" lIns="91425" tIns="91425" rIns="91425" bIns="91425" anchor="t" anchorCtr="0">
            <a:spAutoFit/>
          </a:bodyPr>
          <a:lstStyle/>
          <a:p>
            <a:pPr marL="285750" marR="0" lvl="0" indent="-28321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As the complexity and frequency of network attacks continue to evolve, there is a growing need for advanced analytics techniques to enhance the detection and response capabilities of NIDS</a:t>
            </a:r>
            <a:endParaRPr sz="1800" b="0" i="0" u="none" strike="noStrike" cap="none">
              <a:solidFill>
                <a:srgbClr val="000000"/>
              </a:solidFill>
              <a:latin typeface="Arial"/>
              <a:ea typeface="Arial"/>
              <a:cs typeface="Arial"/>
              <a:sym typeface="Arial"/>
            </a:endParaRPr>
          </a:p>
        </p:txBody>
      </p:sp>
      <p:sp>
        <p:nvSpPr>
          <p:cNvPr id="181" name="Google Shape;181;p2"/>
          <p:cNvSpPr txBox="1"/>
          <p:nvPr/>
        </p:nvSpPr>
        <p:spPr>
          <a:xfrm>
            <a:off x="527050" y="2974775"/>
            <a:ext cx="7828500" cy="1098900"/>
          </a:xfrm>
          <a:prstGeom prst="rect">
            <a:avLst/>
          </a:prstGeom>
          <a:noFill/>
          <a:ln>
            <a:noFill/>
          </a:ln>
        </p:spPr>
        <p:txBody>
          <a:bodyPr spcFirstLastPara="1" wrap="square" lIns="91425" tIns="91425" rIns="91425" bIns="91425" anchor="t" anchorCtr="0">
            <a:spAutoFit/>
          </a:bodyPr>
          <a:lstStyle/>
          <a:p>
            <a:pPr marL="285750" marR="0" lvl="0" indent="-28321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The goal is to leverage these techniques to improve the accuracy, efficiency, and effectiveness of NIDS in identifying and mitigating security breaches.</a:t>
            </a:r>
            <a:endParaRPr sz="1800" b="0" i="0" u="none" strike="noStrike" cap="none">
              <a:solidFill>
                <a:schemeClr val="dk1"/>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DFF57160-DC8C-A03A-F07C-4F1EAA413B4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
          <p:cNvSpPr txBox="1">
            <a:spLocks noGrp="1"/>
          </p:cNvSpPr>
          <p:nvPr>
            <p:ph type="title"/>
          </p:nvPr>
        </p:nvSpPr>
        <p:spPr>
          <a:xfrm>
            <a:off x="628650" y="255639"/>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Objective of the Project</a:t>
            </a:r>
            <a:endParaRPr>
              <a:solidFill>
                <a:srgbClr val="C00000"/>
              </a:solidFill>
              <a:latin typeface="Calibri"/>
              <a:ea typeface="Calibri"/>
              <a:cs typeface="Calibri"/>
              <a:sym typeface="Calibri"/>
            </a:endParaRPr>
          </a:p>
        </p:txBody>
      </p:sp>
      <p:sp>
        <p:nvSpPr>
          <p:cNvPr id="187" name="Google Shape;187;p3"/>
          <p:cNvSpPr txBox="1"/>
          <p:nvPr/>
        </p:nvSpPr>
        <p:spPr>
          <a:xfrm>
            <a:off x="354300" y="1028700"/>
            <a:ext cx="8283000" cy="30108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The objective of the project is to building an Intrusion Prevention System (IPS) that actively safeguards network security. </a:t>
            </a:r>
            <a:endParaRPr sz="1800" b="0" i="0" u="none" strike="noStrike" cap="none">
              <a:solidFill>
                <a:srgbClr val="595959"/>
              </a:solidFill>
              <a:latin typeface="Arial"/>
              <a:ea typeface="Arial"/>
              <a:cs typeface="Arial"/>
              <a:sym typeface="Arial"/>
            </a:endParaRPr>
          </a:p>
          <a:p>
            <a:pPr marL="457200" marR="0" lvl="0" indent="-31750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This IPS achieves its goal by dropping malicious packets, blocking problematic IP addresses, and alerting security personnel about potential threats. </a:t>
            </a:r>
            <a:endParaRPr sz="1800" b="0" i="0" u="none" strike="noStrike" cap="none">
              <a:solidFill>
                <a:srgbClr val="595959"/>
              </a:solidFill>
              <a:latin typeface="Arial"/>
              <a:ea typeface="Arial"/>
              <a:cs typeface="Arial"/>
              <a:sym typeface="Arial"/>
            </a:endParaRPr>
          </a:p>
          <a:p>
            <a:pPr marL="457200" marR="0" lvl="0" indent="-31750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It relies on a signature database for recognizing known attack patterns and can also identify anomalies in network traffic. </a:t>
            </a:r>
            <a:endParaRPr sz="1800" b="0" i="0" u="none" strike="noStrike" cap="none">
              <a:solidFill>
                <a:srgbClr val="595959"/>
              </a:solidFill>
              <a:latin typeface="Arial"/>
              <a:ea typeface="Arial"/>
              <a:cs typeface="Arial"/>
              <a:sym typeface="Arial"/>
            </a:endParaRPr>
          </a:p>
          <a:p>
            <a:pPr marL="457200" marR="0" lvl="0" indent="-31750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This holistic approach enhances network security by preventing attacks and swiftly responding to emerging threats</a:t>
            </a:r>
            <a:endParaRPr sz="1800" b="0" i="0" u="none" strike="noStrike" cap="none">
              <a:solidFill>
                <a:srgbClr val="595959"/>
              </a:solidFill>
              <a:latin typeface="Arial"/>
              <a:ea typeface="Arial"/>
              <a:cs typeface="Arial"/>
              <a:sym typeface="Arial"/>
            </a:endParaRPr>
          </a:p>
        </p:txBody>
      </p:sp>
      <p:sp>
        <p:nvSpPr>
          <p:cNvPr id="2" name="Slide Number Placeholder 1">
            <a:extLst>
              <a:ext uri="{FF2B5EF4-FFF2-40B4-BE49-F238E27FC236}">
                <a16:creationId xmlns:a16="http://schemas.microsoft.com/office/drawing/2014/main" id="{BAB3B340-A53A-E576-08C0-5C3443851A1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628650" y="246673"/>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0"/>
                  </a:ext>
                </a:extLst>
              </a:rPr>
              <a:t>Literature</a:t>
            </a:r>
            <a:r>
              <a:rPr lang="en-US">
                <a:solidFill>
                  <a:srgbClr val="7030A0"/>
                </a:solidFill>
                <a:latin typeface="Calibri"/>
                <a:ea typeface="Calibri"/>
                <a:cs typeface="Calibri"/>
                <a:sym typeface="Calibri"/>
              </a:rPr>
              <a:t> </a:t>
            </a:r>
            <a:r>
              <a:rPr lang="en-US">
                <a:solidFill>
                  <a:srgbClr val="C00000"/>
                </a:solidFill>
                <a:latin typeface="Calibri"/>
                <a:ea typeface="Calibri"/>
                <a:cs typeface="Calibri"/>
                <a:sym typeface="Calibri"/>
              </a:rPr>
              <a:t>Survey</a:t>
            </a:r>
            <a:endParaRPr>
              <a:solidFill>
                <a:srgbClr val="C00000"/>
              </a:solidFill>
              <a:latin typeface="Calibri"/>
              <a:ea typeface="Calibri"/>
              <a:cs typeface="Calibri"/>
              <a:sym typeface="Calibri"/>
            </a:endParaRPr>
          </a:p>
        </p:txBody>
      </p:sp>
      <p:graphicFrame>
        <p:nvGraphicFramePr>
          <p:cNvPr id="193" name="Google Shape;193;p4"/>
          <p:cNvGraphicFramePr/>
          <p:nvPr/>
        </p:nvGraphicFramePr>
        <p:xfrm>
          <a:off x="628651" y="1397001"/>
          <a:ext cx="3000000" cy="3000000"/>
        </p:xfrm>
        <a:graphic>
          <a:graphicData uri="http://schemas.openxmlformats.org/drawingml/2006/table">
            <a:tbl>
              <a:tblPr firstRow="1" bandRow="1">
                <a:noFill/>
                <a:tableStyleId>{EABD6E37-7076-405A-A8A3-99FD19C5753E}</a:tableStyleId>
              </a:tblPr>
              <a:tblGrid>
                <a:gridCol w="713800">
                  <a:extLst>
                    <a:ext uri="{9D8B030D-6E8A-4147-A177-3AD203B41FA5}">
                      <a16:colId xmlns:a16="http://schemas.microsoft.com/office/drawing/2014/main" val="20000"/>
                    </a:ext>
                  </a:extLst>
                </a:gridCol>
                <a:gridCol w="1421075">
                  <a:extLst>
                    <a:ext uri="{9D8B030D-6E8A-4147-A177-3AD203B41FA5}">
                      <a16:colId xmlns:a16="http://schemas.microsoft.com/office/drawing/2014/main" val="20001"/>
                    </a:ext>
                  </a:extLst>
                </a:gridCol>
                <a:gridCol w="3058150">
                  <a:extLst>
                    <a:ext uri="{9D8B030D-6E8A-4147-A177-3AD203B41FA5}">
                      <a16:colId xmlns:a16="http://schemas.microsoft.com/office/drawing/2014/main" val="20002"/>
                    </a:ext>
                  </a:extLst>
                </a:gridCol>
                <a:gridCol w="1537650">
                  <a:extLst>
                    <a:ext uri="{9D8B030D-6E8A-4147-A177-3AD203B41FA5}">
                      <a16:colId xmlns:a16="http://schemas.microsoft.com/office/drawing/2014/main" val="20003"/>
                    </a:ext>
                  </a:extLst>
                </a:gridCol>
                <a:gridCol w="1156025">
                  <a:extLst>
                    <a:ext uri="{9D8B030D-6E8A-4147-A177-3AD203B41FA5}">
                      <a16:colId xmlns:a16="http://schemas.microsoft.com/office/drawing/2014/main" val="20004"/>
                    </a:ext>
                  </a:extLst>
                </a:gridCol>
              </a:tblGrid>
              <a:tr h="34537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Year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Author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Title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Methodology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Issues</a:t>
                      </a:r>
                      <a:endParaRPr sz="1400" u="none" strike="noStrike" cap="none"/>
                    </a:p>
                  </a:txBody>
                  <a:tcPr marL="91450" marR="91450" marT="45725" marB="45725"/>
                </a:tc>
                <a:extLst>
                  <a:ext uri="{0D108BD9-81ED-4DB2-BD59-A6C34878D82A}">
                    <a16:rowId xmlns:a16="http://schemas.microsoft.com/office/drawing/2014/main" val="10000"/>
                  </a:ext>
                </a:extLst>
              </a:tr>
              <a:tr h="1233525">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2023</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1400"/>
                        <a:buFont typeface="Arial"/>
                        <a:buNone/>
                      </a:pPr>
                      <a:r>
                        <a:rPr lang="en-US" sz="1400" u="none" strike="noStrike" cap="none">
                          <a:solidFill>
                            <a:srgbClr val="595959"/>
                          </a:solidFill>
                        </a:rPr>
                        <a:t>Md. Alamin Talukdera , Khondokar Fida Hasanb , Md. Manowarul Islama</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1400"/>
                        <a:buFont typeface="Arial"/>
                        <a:buNone/>
                      </a:pPr>
                      <a:r>
                        <a:rPr lang="en-US" sz="1400" u="none" strike="noStrike" cap="none">
                          <a:solidFill>
                            <a:srgbClr val="595959"/>
                          </a:solidFill>
                        </a:rPr>
                        <a:t>A Dependable Hybrid Machine Learning Model for Network Intrusion Detection</a:t>
                      </a:r>
                      <a:endParaRPr sz="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300"/>
                        <a:buFont typeface="Arial"/>
                        <a:buNone/>
                      </a:pPr>
                      <a:r>
                        <a:rPr lang="en-US" sz="1300" u="none" strike="noStrike" cap="none">
                          <a:solidFill>
                            <a:schemeClr val="dk1"/>
                          </a:solidFill>
                        </a:rPr>
                        <a:t>Hybrid Model Construction</a:t>
                      </a:r>
                      <a:endParaRPr sz="1500" u="none" strike="noStrike" cap="none">
                        <a:solidFill>
                          <a:schemeClr val="dk1"/>
                        </a:solidFill>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latin typeface="Roboto"/>
                          <a:ea typeface="Roboto"/>
                          <a:cs typeface="Roboto"/>
                          <a:sym typeface="Roboto"/>
                        </a:rPr>
                        <a:t>Imbalanced Data,</a:t>
                      </a:r>
                      <a:endParaRPr sz="1200" u="none" strike="noStrike" cap="none">
                        <a:solidFill>
                          <a:schemeClr val="dk1"/>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latin typeface="Roboto"/>
                          <a:ea typeface="Roboto"/>
                          <a:cs typeface="Roboto"/>
                          <a:sym typeface="Roboto"/>
                        </a:rPr>
                        <a:t>Resource Constraints</a:t>
                      </a:r>
                      <a:endParaRPr sz="1200" u="none" strike="noStrike" cap="none">
                        <a:solidFill>
                          <a:schemeClr val="dk1"/>
                        </a:solidFill>
                        <a:latin typeface="Roboto"/>
                        <a:ea typeface="Roboto"/>
                        <a:cs typeface="Roboto"/>
                        <a:sym typeface="Roboto"/>
                      </a:endParaRPr>
                    </a:p>
                  </a:txBody>
                  <a:tcPr marL="91450" marR="91450" marT="45725" marB="45725"/>
                </a:tc>
                <a:extLst>
                  <a:ext uri="{0D108BD9-81ED-4DB2-BD59-A6C34878D82A}">
                    <a16:rowId xmlns:a16="http://schemas.microsoft.com/office/drawing/2014/main" val="10001"/>
                  </a:ext>
                </a:extLst>
              </a:tr>
              <a:tr h="16776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2018</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1400"/>
                        <a:buFont typeface="Arial"/>
                        <a:buNone/>
                      </a:pPr>
                      <a:r>
                        <a:rPr lang="en-US" sz="1400" u="none" strike="noStrike" cap="none">
                          <a:solidFill>
                            <a:srgbClr val="595959"/>
                          </a:solidFill>
                        </a:rPr>
                        <a:t>Saddam Hossen, Anirudh Janagam</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1400"/>
                        <a:buFont typeface="Arial"/>
                        <a:buNone/>
                      </a:pPr>
                      <a:r>
                        <a:rPr lang="en-US" sz="1400" u="none" strike="noStrike" cap="none">
                          <a:solidFill>
                            <a:srgbClr val="595959"/>
                          </a:solidFill>
                        </a:rPr>
                        <a:t>Analysis of Network Intrusion Detection System with Machine Learning Algorithms</a:t>
                      </a:r>
                      <a:endParaRPr sz="1400" u="none" strike="noStrike" cap="none">
                        <a:solidFill>
                          <a:srgbClr val="595959"/>
                        </a:solidFill>
                      </a:endParaRPr>
                    </a:p>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Data Preprocessing and Feature Selection</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solidFill>
                            <a:schemeClr val="dk1"/>
                          </a:solidFill>
                          <a:latin typeface="Arial"/>
                          <a:ea typeface="Arial"/>
                          <a:cs typeface="Arial"/>
                          <a:sym typeface="Arial"/>
                        </a:rPr>
                        <a:t>Evolving Threats</a:t>
                      </a:r>
                      <a:endParaRPr sz="1400" u="none" strike="noStrike" cap="none">
                        <a:solidFill>
                          <a:schemeClr val="dk1"/>
                        </a:solidFill>
                      </a:endParaRPr>
                    </a:p>
                  </a:txBody>
                  <a:tcPr marL="91450" marR="91450" marT="45725" marB="45725"/>
                </a:tc>
                <a:extLst>
                  <a:ext uri="{0D108BD9-81ED-4DB2-BD59-A6C34878D82A}">
                    <a16:rowId xmlns:a16="http://schemas.microsoft.com/office/drawing/2014/main" val="10002"/>
                  </a:ext>
                </a:extLst>
              </a:tr>
            </a:tbl>
          </a:graphicData>
        </a:graphic>
      </p:graphicFrame>
      <p:sp>
        <p:nvSpPr>
          <p:cNvPr id="2" name="Slide Number Placeholder 1">
            <a:extLst>
              <a:ext uri="{FF2B5EF4-FFF2-40B4-BE49-F238E27FC236}">
                <a16:creationId xmlns:a16="http://schemas.microsoft.com/office/drawing/2014/main" id="{7E163B57-8EEC-AE20-9850-62DE7B8169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5"/>
          <p:cNvSpPr txBox="1">
            <a:spLocks noGrp="1"/>
          </p:cNvSpPr>
          <p:nvPr>
            <p:ph type="title"/>
          </p:nvPr>
        </p:nvSpPr>
        <p:spPr>
          <a:xfrm>
            <a:off x="2519082" y="309426"/>
            <a:ext cx="4105835"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Existing System</a:t>
            </a:r>
            <a:endParaRPr>
              <a:solidFill>
                <a:srgbClr val="C00000"/>
              </a:solidFill>
              <a:latin typeface="Calibri"/>
              <a:ea typeface="Calibri"/>
              <a:cs typeface="Calibri"/>
              <a:sym typeface="Calibri"/>
            </a:endParaRPr>
          </a:p>
        </p:txBody>
      </p:sp>
      <p:sp>
        <p:nvSpPr>
          <p:cNvPr id="199" name="Google Shape;199;p5"/>
          <p:cNvSpPr txBox="1"/>
          <p:nvPr/>
        </p:nvSpPr>
        <p:spPr>
          <a:xfrm>
            <a:off x="486000" y="5199700"/>
            <a:ext cx="7199700" cy="1084800"/>
          </a:xfrm>
          <a:prstGeom prst="rect">
            <a:avLst/>
          </a:prstGeom>
          <a:noFill/>
          <a:ln>
            <a:noFill/>
          </a:ln>
        </p:spPr>
        <p:txBody>
          <a:bodyPr spcFirstLastPara="1" wrap="square" lIns="91425" tIns="45700" rIns="91425" bIns="45700" anchor="ctr" anchorCtr="0">
            <a:noAutofit/>
          </a:bodyPr>
          <a:lstStyle/>
          <a:p>
            <a:pPr marL="285750" marR="0" lvl="0" indent="-273050" algn="l" rtl="0">
              <a:lnSpc>
                <a:spcPct val="9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They are not predicting the classification of attack types.</a:t>
            </a:r>
            <a:endParaRPr sz="1800" b="0" i="0" u="none" strike="noStrike" cap="none">
              <a:solidFill>
                <a:srgbClr val="595959"/>
              </a:solidFill>
              <a:latin typeface="Calibri"/>
              <a:ea typeface="Calibri"/>
              <a:cs typeface="Calibri"/>
              <a:sym typeface="Calibri"/>
            </a:endParaRPr>
          </a:p>
          <a:p>
            <a:pPr marL="285750" marR="0" lvl="0" indent="-273050" algn="l" rtl="0">
              <a:lnSpc>
                <a:spcPct val="95000"/>
              </a:lnSpc>
              <a:spcBef>
                <a:spcPts val="100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They are not mentioning the accuracy.</a:t>
            </a:r>
            <a:endParaRPr sz="1800" b="0" i="0" u="none" strike="noStrike" cap="none">
              <a:solidFill>
                <a:srgbClr val="595959"/>
              </a:solidFill>
              <a:latin typeface="Calibri"/>
              <a:ea typeface="Calibri"/>
              <a:cs typeface="Calibri"/>
              <a:sym typeface="Calibri"/>
            </a:endParaRPr>
          </a:p>
          <a:p>
            <a:pPr marL="285750" marR="0" lvl="0" indent="-273050" algn="l" rtl="0">
              <a:lnSpc>
                <a:spcPct val="95000"/>
              </a:lnSpc>
              <a:spcBef>
                <a:spcPts val="100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They are using machine learning technique only for analysing purpose.</a:t>
            </a:r>
            <a:endParaRPr sz="1800" b="0" i="0" u="none" strike="noStrike" cap="none">
              <a:solidFill>
                <a:srgbClr val="595959"/>
              </a:solidFill>
              <a:latin typeface="Calibri"/>
              <a:ea typeface="Calibri"/>
              <a:cs typeface="Calibri"/>
              <a:sym typeface="Calibri"/>
            </a:endParaRPr>
          </a:p>
        </p:txBody>
      </p:sp>
      <p:sp>
        <p:nvSpPr>
          <p:cNvPr id="200" name="Google Shape;200;p5"/>
          <p:cNvSpPr txBox="1"/>
          <p:nvPr/>
        </p:nvSpPr>
        <p:spPr>
          <a:xfrm>
            <a:off x="486000" y="1011000"/>
            <a:ext cx="8172000" cy="3648000"/>
          </a:xfrm>
          <a:prstGeom prst="rect">
            <a:avLst/>
          </a:prstGeom>
          <a:noFill/>
          <a:ln>
            <a:noFill/>
          </a:ln>
        </p:spPr>
        <p:txBody>
          <a:bodyPr spcFirstLastPara="1" wrap="square" lIns="91425" tIns="91425" rIns="91425" bIns="91425" anchor="t" anchorCtr="0">
            <a:spAutoFit/>
          </a:bodyPr>
          <a:lstStyle/>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Enhancing Network Intrusion Detection Systems (NIDS) with supervised Machine Learning (ML) is tough. ML-NIDS must be trained and evaluated, operations requiring data where malicious samples are clearly labelled.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Such labels demand costly expert knowledge, resulting in a lack of real deployments, as well as on papers always relying on the same outdated data.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However, most past works used such datasets just as a ‘yet another’ test bed, overlooking the added potential provided by such availability.</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Despite many successes, the integration of supervised Machine Learning (ML) methods in Network Intrusion Detection Systems (NIDS) is still at an early stage.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This is due to the difficulty in obtaining comprehensive sets of labelled data for training and evaluating an ML-NIDS. </a:t>
            </a:r>
            <a:endParaRPr sz="1800" b="0" i="0" u="none" strike="noStrike" cap="none">
              <a:solidFill>
                <a:srgbClr val="595959"/>
              </a:solidFill>
              <a:latin typeface="Calibri"/>
              <a:ea typeface="Calibri"/>
              <a:cs typeface="Calibri"/>
              <a:sym typeface="Calibri"/>
            </a:endParaRPr>
          </a:p>
        </p:txBody>
      </p:sp>
      <p:sp>
        <p:nvSpPr>
          <p:cNvPr id="201" name="Google Shape;201;p5"/>
          <p:cNvSpPr txBox="1"/>
          <p:nvPr/>
        </p:nvSpPr>
        <p:spPr>
          <a:xfrm>
            <a:off x="486000" y="4659000"/>
            <a:ext cx="54864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sng" strike="noStrike" cap="none">
                <a:solidFill>
                  <a:schemeClr val="dk1"/>
                </a:solidFill>
                <a:latin typeface="Calibri"/>
                <a:ea typeface="Calibri"/>
                <a:cs typeface="Calibri"/>
                <a:sym typeface="Calibri"/>
              </a:rPr>
              <a:t>Demerits</a:t>
            </a:r>
            <a:endParaRPr sz="1700" b="0" i="0" u="sng" strike="noStrike" cap="none">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5C9C7A7F-D8D8-713F-9FEA-5BAE312509C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6"/>
          <p:cNvSpPr txBox="1">
            <a:spLocks noGrp="1"/>
          </p:cNvSpPr>
          <p:nvPr>
            <p:ph type="title"/>
          </p:nvPr>
        </p:nvSpPr>
        <p:spPr>
          <a:xfrm>
            <a:off x="628650" y="165991"/>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Proposed</a:t>
            </a:r>
            <a:r>
              <a:rPr lang="en-US">
                <a:solidFill>
                  <a:srgbClr val="7030A0"/>
                </a:solidFill>
                <a:latin typeface="Calibri"/>
                <a:ea typeface="Calibri"/>
                <a:cs typeface="Calibri"/>
                <a:sym typeface="Calibri"/>
              </a:rPr>
              <a:t> </a:t>
            </a:r>
            <a:r>
              <a:rPr lang="en-US">
                <a:solidFill>
                  <a:srgbClr val="C00000"/>
                </a:solidFill>
                <a:latin typeface="Calibri"/>
                <a:ea typeface="Calibri"/>
                <a:cs typeface="Calibri"/>
                <a:sym typeface="Calibri"/>
              </a:rPr>
              <a:t>System</a:t>
            </a:r>
            <a:endParaRPr>
              <a:solidFill>
                <a:srgbClr val="C00000"/>
              </a:solidFill>
              <a:latin typeface="Calibri"/>
              <a:ea typeface="Calibri"/>
              <a:cs typeface="Calibri"/>
              <a:sym typeface="Calibri"/>
            </a:endParaRPr>
          </a:p>
        </p:txBody>
      </p:sp>
      <p:sp>
        <p:nvSpPr>
          <p:cNvPr id="207" name="Google Shape;207;p6"/>
          <p:cNvSpPr txBox="1"/>
          <p:nvPr/>
        </p:nvSpPr>
        <p:spPr>
          <a:xfrm>
            <a:off x="553800" y="828450"/>
            <a:ext cx="8036400" cy="4922400"/>
          </a:xfrm>
          <a:prstGeom prst="rect">
            <a:avLst/>
          </a:prstGeom>
          <a:noFill/>
          <a:ln>
            <a:noFill/>
          </a:ln>
        </p:spPr>
        <p:txBody>
          <a:bodyPr spcFirstLastPara="1" wrap="square" lIns="91425" tIns="91425" rIns="91425" bIns="91425" anchor="t" anchorCtr="0">
            <a:spAutoFit/>
          </a:bodyPr>
          <a:lstStyle/>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In the proposed system, we aim to enhance the effectiveness and efficiency of network intrusion detection systems (NIDS) by incorporating machine learning techniques into the analytics process.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This system offers several benefits, including improved detection accuracy, proactive threat identification, and adaptability to evolving intrusion patterns.</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By using machine learning techniques, the system can effectively analyse large volumes of network traffic data and identify subtle indicators of intrusions that may go unnoticed by traditional rule-based approaches.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The proposed system can be designed to continuously update and adapt the machine learning models as new network data becomes available.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This allows the system to capture evolving intrusion patterns and improve its detection capabilities over time. </a:t>
            </a:r>
            <a:endParaRPr sz="1800" b="0" i="0" u="none" strike="noStrike" cap="none">
              <a:solidFill>
                <a:srgbClr val="595959"/>
              </a:solidFill>
              <a:latin typeface="Calibri"/>
              <a:ea typeface="Calibri"/>
              <a:cs typeface="Calibri"/>
              <a:sym typeface="Calibri"/>
            </a:endParaRPr>
          </a:p>
          <a:p>
            <a:pPr marL="285750" marR="0" lvl="0" indent="-285750" algn="l" rtl="0">
              <a:lnSpc>
                <a:spcPct val="115000"/>
              </a:lnSpc>
              <a:spcBef>
                <a:spcPts val="0"/>
              </a:spcBef>
              <a:spcAft>
                <a:spcPts val="0"/>
              </a:spcAft>
              <a:buClr>
                <a:srgbClr val="595959"/>
              </a:buClr>
              <a:buSzPts val="1400"/>
              <a:buFont typeface="Calibri"/>
              <a:buChar char="●"/>
            </a:pPr>
            <a:r>
              <a:rPr lang="en-US" sz="1800" b="0" i="0" u="none" strike="noStrike" cap="none">
                <a:solidFill>
                  <a:srgbClr val="595959"/>
                </a:solidFill>
                <a:latin typeface="Calibri"/>
                <a:ea typeface="Calibri"/>
                <a:cs typeface="Calibri"/>
                <a:sym typeface="Calibri"/>
              </a:rPr>
              <a:t>By leveraging the power of machine learning, the system can improve the accuracy, efficiency, and effectiveness of intrusion detection, ultimately enhancing the security posture of computer networks.</a:t>
            </a:r>
            <a:endParaRPr sz="1800" b="0" i="0" u="none" strike="noStrike" cap="none">
              <a:solidFill>
                <a:srgbClr val="595959"/>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4944C737-0ED3-B4A0-1D4D-CA33A7373AE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2c1380bef31_0_8"/>
          <p:cNvSpPr txBox="1"/>
          <p:nvPr/>
        </p:nvSpPr>
        <p:spPr>
          <a:xfrm>
            <a:off x="620400" y="970400"/>
            <a:ext cx="7903200" cy="1355400"/>
          </a:xfrm>
          <a:prstGeom prst="rect">
            <a:avLst/>
          </a:prstGeom>
          <a:noFill/>
          <a:ln>
            <a:noFill/>
          </a:ln>
        </p:spPr>
        <p:txBody>
          <a:bodyPr spcFirstLastPara="1" wrap="square" lIns="91425" tIns="91425" rIns="91425" bIns="91425" anchor="t" anchorCtr="0">
            <a:spAutoFit/>
          </a:bodyPr>
          <a:lstStyle/>
          <a:p>
            <a:pPr marL="285750" marR="0" lvl="0" indent="-273050" algn="l" rtl="0">
              <a:lnSpc>
                <a:spcPct val="115000"/>
              </a:lnSpc>
              <a:spcBef>
                <a:spcPts val="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We build a production level application for deployment purposes.</a:t>
            </a:r>
            <a:endParaRPr sz="1800" b="0" i="0" u="none" strike="noStrike" cap="none">
              <a:solidFill>
                <a:srgbClr val="595959"/>
              </a:solidFill>
              <a:latin typeface="Arial"/>
              <a:ea typeface="Arial"/>
              <a:cs typeface="Arial"/>
              <a:sym typeface="Arial"/>
            </a:endParaRPr>
          </a:p>
          <a:p>
            <a:pPr marL="285750" marR="0" lvl="0" indent="-273050" algn="l" rtl="0">
              <a:lnSpc>
                <a:spcPct val="115000"/>
              </a:lnSpc>
              <a:spcBef>
                <a:spcPts val="100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We use a machine learning techniques for build predictive model. </a:t>
            </a:r>
            <a:endParaRPr sz="1800" b="0" i="0" u="none" strike="noStrike" cap="none">
              <a:solidFill>
                <a:srgbClr val="595959"/>
              </a:solidFill>
              <a:latin typeface="Arial"/>
              <a:ea typeface="Arial"/>
              <a:cs typeface="Arial"/>
              <a:sym typeface="Arial"/>
            </a:endParaRPr>
          </a:p>
          <a:p>
            <a:pPr marL="285750" marR="0" lvl="0" indent="-273050" algn="l" rtl="0">
              <a:lnSpc>
                <a:spcPct val="115000"/>
              </a:lnSpc>
              <a:spcBef>
                <a:spcPts val="1000"/>
              </a:spcBef>
              <a:spcAft>
                <a:spcPts val="0"/>
              </a:spcAft>
              <a:buClr>
                <a:srgbClr val="595959"/>
              </a:buClr>
              <a:buSzPts val="1400"/>
              <a:buFont typeface="Arial"/>
              <a:buChar char="●"/>
            </a:pPr>
            <a:r>
              <a:rPr lang="en-US" sz="1800" b="0" i="0" u="none" strike="noStrike" cap="none">
                <a:solidFill>
                  <a:srgbClr val="595959"/>
                </a:solidFill>
                <a:latin typeface="Arial"/>
                <a:ea typeface="Arial"/>
                <a:cs typeface="Arial"/>
                <a:sym typeface="Arial"/>
              </a:rPr>
              <a:t>Improved accuracy and performance level.</a:t>
            </a:r>
            <a:endParaRPr sz="1800" b="0" i="0" u="none" strike="noStrike" cap="none">
              <a:solidFill>
                <a:srgbClr val="595959"/>
              </a:solidFill>
              <a:latin typeface="Arial"/>
              <a:ea typeface="Arial"/>
              <a:cs typeface="Arial"/>
              <a:sym typeface="Arial"/>
            </a:endParaRPr>
          </a:p>
        </p:txBody>
      </p:sp>
      <p:sp>
        <p:nvSpPr>
          <p:cNvPr id="213" name="Google Shape;213;g2c1380bef31_0_8"/>
          <p:cNvSpPr txBox="1"/>
          <p:nvPr/>
        </p:nvSpPr>
        <p:spPr>
          <a:xfrm>
            <a:off x="620400" y="416300"/>
            <a:ext cx="52836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sng" strike="noStrike" cap="none">
                <a:solidFill>
                  <a:schemeClr val="dk1"/>
                </a:solidFill>
                <a:latin typeface="Calibri"/>
                <a:ea typeface="Calibri"/>
                <a:cs typeface="Calibri"/>
                <a:sym typeface="Calibri"/>
              </a:rPr>
              <a:t>Merits</a:t>
            </a:r>
            <a:endParaRPr sz="2400" b="0" i="0" u="sng" strike="noStrike" cap="none">
              <a:solidFill>
                <a:schemeClr val="dk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5FE43CD3-C6E7-7D0E-5C68-DEBE7BEDE27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7"/>
          <p:cNvSpPr txBox="1">
            <a:spLocks noGrp="1"/>
          </p:cNvSpPr>
          <p:nvPr>
            <p:ph type="title"/>
          </p:nvPr>
        </p:nvSpPr>
        <p:spPr>
          <a:xfrm>
            <a:off x="547968" y="327356"/>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Software</a:t>
            </a:r>
            <a:r>
              <a:rPr lang="en-US">
                <a:solidFill>
                  <a:srgbClr val="7030A0"/>
                </a:solidFill>
                <a:latin typeface="Calibri"/>
                <a:ea typeface="Calibri"/>
                <a:cs typeface="Calibri"/>
                <a:sym typeface="Calibri"/>
              </a:rPr>
              <a:t> </a:t>
            </a:r>
            <a:r>
              <a:rPr lang="en-US">
                <a:solidFill>
                  <a:srgbClr val="C00000"/>
                </a:solidFill>
                <a:latin typeface="Calibri"/>
                <a:ea typeface="Calibri"/>
                <a:cs typeface="Calibri"/>
                <a:sym typeface="Calibri"/>
              </a:rPr>
              <a:t>/ Hardware used</a:t>
            </a:r>
            <a:endParaRPr>
              <a:solidFill>
                <a:srgbClr val="C00000"/>
              </a:solidFill>
              <a:latin typeface="Calibri"/>
              <a:ea typeface="Calibri"/>
              <a:cs typeface="Calibri"/>
              <a:sym typeface="Calibri"/>
            </a:endParaRPr>
          </a:p>
        </p:txBody>
      </p:sp>
      <p:sp>
        <p:nvSpPr>
          <p:cNvPr id="219" name="Google Shape;219;p7"/>
          <p:cNvSpPr txBox="1"/>
          <p:nvPr/>
        </p:nvSpPr>
        <p:spPr>
          <a:xfrm>
            <a:off x="519300" y="1078575"/>
            <a:ext cx="8094000" cy="38025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15000"/>
              </a:lnSpc>
              <a:spcBef>
                <a:spcPts val="0"/>
              </a:spcBef>
              <a:spcAft>
                <a:spcPts val="0"/>
              </a:spcAft>
              <a:buClr>
                <a:srgbClr val="595959"/>
              </a:buClr>
              <a:buSzPts val="1400"/>
              <a:buFont typeface="Calibri"/>
              <a:buChar char="●"/>
            </a:pPr>
            <a:r>
              <a:rPr lang="en-US" sz="2400" b="0" i="0" u="none" strike="noStrike" cap="none">
                <a:solidFill>
                  <a:srgbClr val="595959"/>
                </a:solidFill>
                <a:latin typeface="Calibri"/>
                <a:ea typeface="Calibri"/>
                <a:cs typeface="Calibri"/>
                <a:sym typeface="Calibri"/>
              </a:rPr>
              <a:t>Software Requirements:</a:t>
            </a:r>
            <a:endParaRPr sz="24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Operating System 			: 	Windows 10 or later</a:t>
            </a:r>
            <a:endParaRPr sz="18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Tool   					: 	Anaconda with Jupyter Notebook</a:t>
            </a:r>
            <a:endParaRPr sz="18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Language				 	: 	Python</a:t>
            </a:r>
            <a:endParaRPr sz="1800" b="0" i="0" u="none" strike="noStrike" cap="none">
              <a:solidFill>
                <a:srgbClr val="595959"/>
              </a:solidFill>
              <a:latin typeface="Calibri"/>
              <a:ea typeface="Calibri"/>
              <a:cs typeface="Calibri"/>
              <a:sym typeface="Calibri"/>
            </a:endParaRPr>
          </a:p>
          <a:p>
            <a:pPr marL="457200" marR="0" lvl="0" indent="-317500" algn="l" rtl="0">
              <a:lnSpc>
                <a:spcPct val="115000"/>
              </a:lnSpc>
              <a:spcBef>
                <a:spcPts val="1000"/>
              </a:spcBef>
              <a:spcAft>
                <a:spcPts val="0"/>
              </a:spcAft>
              <a:buClr>
                <a:srgbClr val="595959"/>
              </a:buClr>
              <a:buSzPts val="1400"/>
              <a:buFont typeface="Calibri"/>
              <a:buChar char="●"/>
            </a:pPr>
            <a:r>
              <a:rPr lang="en-US" sz="2400" b="0" i="0" u="none" strike="noStrike" cap="none">
                <a:solidFill>
                  <a:srgbClr val="595959"/>
                </a:solidFill>
                <a:latin typeface="Calibri"/>
                <a:ea typeface="Calibri"/>
                <a:cs typeface="Calibri"/>
                <a:sym typeface="Calibri"/>
              </a:rPr>
              <a:t>Hardware requirements</a:t>
            </a:r>
            <a:r>
              <a:rPr lang="en-US" sz="1800" b="0" i="0" u="none" strike="noStrike" cap="none">
                <a:solidFill>
                  <a:srgbClr val="595959"/>
                </a:solidFill>
                <a:latin typeface="Calibri"/>
                <a:ea typeface="Calibri"/>
                <a:cs typeface="Calibri"/>
                <a:sym typeface="Calibri"/>
              </a:rPr>
              <a:t>:</a:t>
            </a:r>
            <a:endParaRPr sz="18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Processor   				: 	Intel i3</a:t>
            </a:r>
            <a:endParaRPr sz="18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Hard disk   				: 	Minimum 10 GB</a:t>
            </a:r>
            <a:endParaRPr sz="1800" b="0" i="0" u="none" strike="noStrike" cap="none">
              <a:solidFill>
                <a:srgbClr val="595959"/>
              </a:solidFill>
              <a:latin typeface="Calibri"/>
              <a:ea typeface="Calibri"/>
              <a:cs typeface="Calibri"/>
              <a:sym typeface="Calibri"/>
            </a:endParaRPr>
          </a:p>
          <a:p>
            <a:pPr marL="0" marR="0" lvl="0" indent="0" algn="l" rtl="0">
              <a:lnSpc>
                <a:spcPct val="115000"/>
              </a:lnSpc>
              <a:spcBef>
                <a:spcPts val="1000"/>
              </a:spcBef>
              <a:spcAft>
                <a:spcPts val="0"/>
              </a:spcAft>
              <a:buClr>
                <a:srgbClr val="000000"/>
              </a:buClr>
              <a:buSzPts val="1800"/>
              <a:buFont typeface="Arial"/>
              <a:buNone/>
            </a:pPr>
            <a:r>
              <a:rPr lang="en-US" sz="1800" b="0" i="0" u="none" strike="noStrike" cap="none">
                <a:solidFill>
                  <a:srgbClr val="595959"/>
                </a:solidFill>
                <a:latin typeface="Calibri"/>
                <a:ea typeface="Calibri"/>
                <a:cs typeface="Calibri"/>
                <a:sym typeface="Calibri"/>
              </a:rPr>
              <a:t>		RAM        				 	: 	Minimum 4 GB</a:t>
            </a:r>
            <a:endParaRPr sz="1800" b="0" i="0" u="none" strike="noStrike" cap="none">
              <a:solidFill>
                <a:srgbClr val="595959"/>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35F6BEA8-5ECB-4626-80C1-C41CBDBEBEE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8"/>
          <p:cNvSpPr txBox="1">
            <a:spLocks noGrp="1"/>
          </p:cNvSpPr>
          <p:nvPr>
            <p:ph type="title"/>
          </p:nvPr>
        </p:nvSpPr>
        <p:spPr>
          <a:xfrm>
            <a:off x="628650" y="165991"/>
            <a:ext cx="7886700" cy="530258"/>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C00000"/>
              </a:buClr>
              <a:buSzPct val="100000"/>
              <a:buFont typeface="Calibri"/>
              <a:buNone/>
            </a:pPr>
            <a:r>
              <a:rPr lang="en-US">
                <a:solidFill>
                  <a:srgbClr val="C00000"/>
                </a:solidFill>
                <a:latin typeface="Calibri"/>
                <a:ea typeface="Calibri"/>
                <a:cs typeface="Calibri"/>
                <a:sym typeface="Calibri"/>
              </a:rPr>
              <a:t>Architecture / Methodology used</a:t>
            </a:r>
            <a:endParaRPr>
              <a:solidFill>
                <a:srgbClr val="C00000"/>
              </a:solidFill>
              <a:latin typeface="Calibri"/>
              <a:ea typeface="Calibri"/>
              <a:cs typeface="Calibri"/>
              <a:sym typeface="Calibri"/>
            </a:endParaRPr>
          </a:p>
        </p:txBody>
      </p:sp>
      <p:pic>
        <p:nvPicPr>
          <p:cNvPr id="225" name="Google Shape;225;p8" descr="C:\Users\SPIRO11\Downloads\ML ALL UML-Sys Arch.drawio.png"/>
          <p:cNvPicPr preferRelativeResize="0"/>
          <p:nvPr/>
        </p:nvPicPr>
        <p:blipFill rotWithShape="1">
          <a:blip r:embed="rId3">
            <a:alphaModFix/>
          </a:blip>
          <a:srcRect/>
          <a:stretch/>
        </p:blipFill>
        <p:spPr>
          <a:xfrm>
            <a:off x="2025930" y="1447430"/>
            <a:ext cx="5092121" cy="4393841"/>
          </a:xfrm>
          <a:prstGeom prst="rect">
            <a:avLst/>
          </a:prstGeom>
          <a:noFill/>
          <a:ln>
            <a:noFill/>
          </a:ln>
        </p:spPr>
      </p:pic>
      <p:sp>
        <p:nvSpPr>
          <p:cNvPr id="2" name="Slide Number Placeholder 1">
            <a:extLst>
              <a:ext uri="{FF2B5EF4-FFF2-40B4-BE49-F238E27FC236}">
                <a16:creationId xmlns:a16="http://schemas.microsoft.com/office/drawing/2014/main" id="{1BA7DA97-426E-74DA-9984-F462CD8F9F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1007</Words>
  <Application>Microsoft Office PowerPoint</Application>
  <PresentationFormat>On-screen Show (4:3)</PresentationFormat>
  <Paragraphs>96</Paragraphs>
  <Slides>14</Slides>
  <Notes>14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Times New Roman</vt:lpstr>
      <vt:lpstr>Arial</vt:lpstr>
      <vt:lpstr>Calibri</vt:lpstr>
      <vt:lpstr>Roboto</vt:lpstr>
      <vt:lpstr>1_Office Theme</vt:lpstr>
      <vt:lpstr>Office Theme</vt:lpstr>
      <vt:lpstr>PowerPoint Presentation</vt:lpstr>
      <vt:lpstr>Introduction</vt:lpstr>
      <vt:lpstr>Objective of the Project</vt:lpstr>
      <vt:lpstr>Literature Survey</vt:lpstr>
      <vt:lpstr>Existing System</vt:lpstr>
      <vt:lpstr>Proposed System</vt:lpstr>
      <vt:lpstr>PowerPoint Presentation</vt:lpstr>
      <vt:lpstr>Software / Hardware used</vt:lpstr>
      <vt:lpstr>Architecture / Methodology used</vt:lpstr>
      <vt:lpstr>System Implementation</vt:lpstr>
      <vt:lpstr>Conclusion &amp; Discussion</vt:lpstr>
      <vt:lpstr>Screenshots</vt:lpstr>
      <vt:lpstr>PowerPoint Presentation</vt:lpstr>
      <vt:lpstr>Reference Paper/ URL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SENTHILKUMAR G</dc:creator>
  <cp:lastModifiedBy>KESAVARAMAN M R</cp:lastModifiedBy>
  <cp:revision>3</cp:revision>
  <dcterms:created xsi:type="dcterms:W3CDTF">2020-12-27T14:21:20Z</dcterms:created>
  <dcterms:modified xsi:type="dcterms:W3CDTF">2024-03-26T05:10:37Z</dcterms:modified>
</cp:coreProperties>
</file>